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59" Type="http://schemas.microsoft.com/office/2016/11/relationships/changesInfo" Target="changesInfos/changesInfo1.xml"/><Relationship Id="rId60" Type="http://schemas.microsoft.com/office/2015/10/relationships/revisionInfo" Target="revisionInfo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63" Type="http://schemas.openxmlformats.org/officeDocument/2006/relationships/slide" Target="slides/slide50.xml"/><Relationship Id="rId64" Type="http://schemas.openxmlformats.org/officeDocument/2006/relationships/slide" Target="slides/slide51.xml"/><Relationship Id="rId65" Type="http://schemas.openxmlformats.org/officeDocument/2006/relationships/slide" Target="slides/slide52.xml"/><Relationship Id="rId66" Type="http://schemas.openxmlformats.org/officeDocument/2006/relationships/slide" Target="slides/slide53.xml"/><Relationship Id="rId67" Type="http://schemas.openxmlformats.org/officeDocument/2006/relationships/slide" Target="slides/slide54.xml"/><Relationship Id="rId68" Type="http://schemas.openxmlformats.org/officeDocument/2006/relationships/slide" Target="slides/slide55.xml"/><Relationship Id="rId69" Type="http://schemas.openxmlformats.org/officeDocument/2006/relationships/slide" Target="slides/slide56.xml"/><Relationship Id="rId70" Type="http://schemas.openxmlformats.org/officeDocument/2006/relationships/slide" Target="slides/slide57.xml"/><Relationship Id="rId71" Type="http://schemas.openxmlformats.org/officeDocument/2006/relationships/slide" Target="slides/slide58.xml"/><Relationship Id="rId72" Type="http://schemas.openxmlformats.org/officeDocument/2006/relationships/slide" Target="slides/slide59.xml"/><Relationship Id="rId73" Type="http://schemas.openxmlformats.org/officeDocument/2006/relationships/slide" Target="slides/slide60.xml"/><Relationship Id="rId74" Type="http://schemas.openxmlformats.org/officeDocument/2006/relationships/slide" Target="slides/slide61.xml"/><Relationship Id="rId75" Type="http://schemas.openxmlformats.org/officeDocument/2006/relationships/slide" Target="slides/slide62.xml"/><Relationship Id="rId7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502920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00">
                <a:latin typeface="Calibri"/>
              </a:rPr>
              <a:t>Gabriel Demetrios Lafis</a:t>
            </a:r>
          </a:p>
          <a:p>
            <a:pPr algn="l"/>
            <a:r>
              <a:rPr sz="1400">
                <a:latin typeface="Calibri"/>
              </a:rPr>
              <a:t>May 2, 2025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Executive Summary</a:t>
            </a:r>
          </a:p>
          <a:p>
            <a:pPr/>
            <a:r>
              <a:t>Introduction to SpaceX &amp; Falcon Family</a:t>
            </a:r>
          </a:p>
          <a:p>
            <a:pPr/>
            <a:r>
              <a:t>Falcon 9 Evolution (v1.0 to Block 5)</a:t>
            </a:r>
          </a:p>
          <a:p>
            <a:pPr/>
            <a:r>
              <a:t>Launch Statistics &amp; Success Rate</a:t>
            </a:r>
          </a:p>
          <a:p>
            <a:pPr/>
            <a:r>
              <a:t>Reusability: Landings &amp; Reflights</a:t>
            </a:r>
          </a:p>
          <a:p>
            <a:pPr/>
            <a:r>
              <a:t>Falcon Heavy Overview</a:t>
            </a:r>
          </a:p>
          <a:p>
            <a:pPr/>
            <a:r>
              <a:t>Notable Missions &amp; Payloads</a:t>
            </a:r>
          </a:p>
          <a:p>
            <a:pPr/>
            <a:r>
              <a:t>Conclusion</a:t>
            </a:r>
          </a:p>
          <a:p>
            <a:pPr/>
            <a:r>
              <a:t>Appendix</a:t>
            </a:r>
          </a:p>
          <a:p>
            <a:pPr/>
            <a:r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SpaceX's Falcon 9 has become a dominant force in the global launch market.</a:t>
            </a:r>
          </a:p>
          <a:p>
            <a:pPr/>
            <a:r>
              <a:t>Boasting a high success rate (over 99% overall, ~99.8% for Block 5).</a:t>
            </a:r>
          </a:p>
          <a:p>
            <a:pPr/>
            <a:r>
              <a:t>Revolutionary first-stage reusability significantly reduces launch costs.</a:t>
            </a:r>
          </a:p>
          <a:p>
            <a:pPr/>
            <a:r>
              <a:t>Boosters have landed successfully over 430 times, with some flying over 25 missions.</a:t>
            </a:r>
          </a:p>
          <a:p>
            <a:pPr/>
            <a:r>
              <a:t>Falcon 9 Block 5 is the current workhorse, optimized for rapid reuse.</a:t>
            </a:r>
          </a:p>
          <a:p>
            <a:pPr/>
            <a:r>
              <a:t>Key missions include Starlink deployment, ISS resupply, and diverse satellite launches.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SpaceX &amp; Falcon Family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SpaceX, founded in 2002, aims to revolutionize space technology.</a:t>
            </a:r>
          </a:p>
          <a:p>
            <a:pPr/>
            <a:r>
              <a:t>The Falcon launch vehicle family is central to this vision.</a:t>
            </a:r>
          </a:p>
          <a:p>
            <a:pPr/>
            <a:r>
              <a:t>Includes retired versions: Falcon 9 v1.0, v1.1, v1.2 "Full Thrust".</a:t>
            </a:r>
          </a:p>
          <a:p>
            <a:pPr/>
            <a:r>
              <a:t>Current active version: Falcon 9 Block 5.</a:t>
            </a:r>
          </a:p>
          <a:p>
            <a:pPr/>
            <a:r>
              <a:t>Falcon Heavy: Heavy-lift derivative using three Falcon 9 cores.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Falcon 9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v1.0 (2010-2013): 5 launches, initial flights.</a:t>
            </a:r>
          </a:p>
          <a:p>
            <a:pPr/>
            <a:r>
              <a:t>v1.1 (2013-2016): 15 launches, increased performance.</a:t>
            </a:r>
          </a:p>
          <a:p>
            <a:pPr/>
            <a:r>
              <a:t>v1.2 "Full Thrust" (2015-2018): 36 launches, significant upgrades, first landing attempts.</a:t>
            </a:r>
          </a:p>
          <a:p>
            <a:pPr/>
            <a:r>
              <a:t>Block 5 (May 2018-Present): Current version, designed for rapid reusability (10+ flights with minimal refurbishment), enhanced performance, and meeting NASA/USSF requirements.</a:t>
            </a:r>
          </a:p>
          <a:p>
            <a:pPr/>
            <a:r>
              <a:t>Each iteration brought increased power and improved vertical landing capabilities.</a:t>
            </a:r>
          </a:p>
        </p:txBody>
      </p:sp>
      <p:pic>
        <p:nvPicPr>
          <p:cNvPr id="4" name="Picture 3" descr="rocket_configurations_chart_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657600"/>
            <a:ext cx="859536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Launch Statistics (as of April 2025)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Total Falcon 9 Family Launches: 478</a:t>
            </a:r>
          </a:p>
          <a:p>
            <a:pPr/>
            <a:r>
              <a:t>Full Mission Successes: 475 (Success Rate: 99.37%)</a:t>
            </a:r>
          </a:p>
          <a:p>
            <a:pPr/>
            <a:r>
              <a:t>Failures: 3 (CRS-7, AMOS-6 pre-flight, Starlink G9-3)</a:t>
            </a:r>
          </a:p>
          <a:p>
            <a:pPr/>
            <a:r>
              <a:t>Partial Failure: 1 (CRS-1 secondary payload)</a:t>
            </a:r>
          </a:p>
          <a:p>
            <a:pPr/>
            <a:r>
              <a:t>Falcon 9 Block 5: 410 successful flights in 411 attempts (99.76% success rate).</a:t>
            </a:r>
          </a:p>
          <a:p>
            <a:pPr/>
            <a:r>
              <a:t>Record Launches: 60 successful in 2022, 133 successful in 2024.</a:t>
            </a:r>
          </a:p>
        </p:txBody>
      </p:sp>
      <p:pic>
        <p:nvPicPr>
          <p:cNvPr id="4" name="Picture 3" descr="launch_outcomes_chart_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28800"/>
            <a:ext cx="762000" cy="1828800"/>
          </a:xfrm>
          <a:prstGeom prst="rect">
            <a:avLst/>
          </a:prstGeom>
        </p:spPr>
      </p:pic>
      <p:pic>
        <p:nvPicPr>
          <p:cNvPr id="5" name="Picture 4" descr="launch_sites_chart_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14800"/>
            <a:ext cx="3747541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Reusability: Landings &amp; Reflights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Falcon 9: First orbital-class rocket with propulsive vertical landing (Dec 2015).</a:t>
            </a:r>
          </a:p>
          <a:p>
            <a:pPr/>
            <a:r>
              <a:t>Boosters land on drone ships (ASDS) or landing zones (LZ).</a:t>
            </a:r>
          </a:p>
          <a:p>
            <a:pPr/>
            <a:r>
              <a:t>Successful Booster Landings: 438 out of 451 attempts (97.1% overall).</a:t>
            </a:r>
          </a:p>
          <a:p>
            <a:pPr/>
            <a:r>
              <a:t>Block 5 Landing Success: 413 out of 419 attempts (98.6%).</a:t>
            </a:r>
          </a:p>
          <a:p>
            <a:pPr/>
            <a:r>
              <a:t>Booster Reuse Record: 27 flights by a single booster.</a:t>
            </a:r>
          </a:p>
          <a:p>
            <a:pPr/>
            <a:r>
              <a:t>Fairing Reuse: Over 300 successful re-flights, some reused 20+ times.</a:t>
            </a:r>
          </a:p>
        </p:txBody>
      </p:sp>
      <p:pic>
        <p:nvPicPr>
          <p:cNvPr id="4" name="Picture 3" descr="launch_sites_chart_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657600"/>
            <a:ext cx="4684426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Falcon Heavy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Heavy-lift launch vehicle derived from Falcon 9.</a:t>
            </a:r>
          </a:p>
          <a:p>
            <a:pPr/>
            <a:r>
              <a:t>Combines a strengthened Falcon 9 center core with two Falcon 9 first stages as side boosters.</a:t>
            </a:r>
          </a:p>
          <a:p>
            <a:pPr/>
            <a:r>
              <a:t>Side boosters typically land back at LZ-1/LZ-2 or on drone ships; center core lands on a drone ship further downrange.</a:t>
            </a:r>
          </a:p>
          <a:p>
            <a:pPr/>
            <a:r>
              <a:t>Capable of lifting significantly heavier payloads to LEO, GTO, and beyond.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Notable Missions &amp; Payloads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Starlink Constellation: Majority of launches since 2020.</a:t>
            </a:r>
          </a:p>
          <a:p>
            <a:pPr/>
            <a:r>
              <a:t>ISS Resupply: Dragon cargo and crew missions.</a:t>
            </a:r>
          </a:p>
          <a:p>
            <a:pPr/>
            <a:r>
              <a:t>Commercial Satellites: Communications (GTO), Earth observation (LEO/Polar).</a:t>
            </a:r>
          </a:p>
          <a:p>
            <a:pPr/>
            <a:r>
              <a:t>National Security Space Launch (NSSL): Missions for the U.S. Space Force.</a:t>
            </a:r>
          </a:p>
          <a:p>
            <a:pPr/>
            <a:r>
              <a:t>Interplanetary &amp; Deep Space: DSCOVR (L1), TESS (Lunar Flyby), Tesla Roadster (Heliocentric), DART/Hera (Asteroid), Euclid (L2), Psyche (Asteroid), Europa Clipper (Jupiter Moon).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Falcon 9 has reshaped the launch industry through performance, reliability, and cost-effectiveness driven by reusability.</a:t>
            </a:r>
          </a:p>
          <a:p>
            <a:pPr/>
            <a:r>
              <a:t>Block 5 continues to be the workhorse, enabling frequent launches for Starlink and diverse customer missions.</a:t>
            </a:r>
          </a:p>
          <a:p>
            <a:pPr/>
            <a:r>
              <a:t>Falcon Heavy provides essential heavy-lift capability.</a:t>
            </a:r>
          </a:p>
          <a:p>
            <a:pPr/>
            <a:r>
              <a:t>SpaceX's focus on reusability continues to push the boundaries of spaceflight economics.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Appendix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Additional charts and data related to Falcon 9 and Falcon Heavy launches.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Wikipedia contributors. (2025, May 2). List of Falcon 9 and Falcon Heavy launches. In Wikipedia, The Free Encyclopedia. Retrieved May 2, 2025, from https://en.wikipedia.org/wiki/List_of_Falcon_9_and_Falcon_Heavy_launches</a:t>
            </a:r>
          </a:p>
          <a:p>
            <a:pPr/>
            <a:r>
              <a:t>SpaceX. (n.d.). Falcon 9. Retrieved May 2, 2025, from https://www.spacex.com/vehicles/falcon-9/</a:t>
            </a:r>
          </a:p>
          <a:p>
            <a:pPr/>
            <a:r>
              <a:t>(Additional sources as needed)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Appendix: Rocket Configurations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5471648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577840"/>
            <a:ext cx="15471648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Evolution of Falcon 9 versions and Falcon Heavy launches by year. Source: Wikipedia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Appendix: Launch Sites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8431967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577840"/>
            <a:ext cx="8431967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Number of launches per site (Cape Canaveral SLC-40, Kennedy LC-39A, Vandenberg SLC-4E) by year. Source: Wikipedia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Appendix: Launch Outcomes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7145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577840"/>
            <a:ext cx="17145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Breakdown of launch outcomes (Success, Failure, Planned) by year. Source: Wikipedia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Appendix: Booster Landing Attempts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8431967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577840"/>
            <a:ext cx="8431967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Number of successful booster landings versus attempts by year. Source: Wikipedia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80320" y="6492240"/>
            <a:ext cx="1828800" cy="274320"/>
          </a:xfrm>
          <a:prstGeom prst="rect">
            <a:avLst/>
          </a:prstGeom>
          <a:noFill/>
        </p:spPr>
        <p:txBody>
          <a:bodyPr wrap="none" bIns="0" tIns="0" lIns="0" rIns="0" anchor="ctr">
            <a:spAutoFit/>
          </a:bodyPr>
          <a:lstStyle/>
          <a:p>
            <a:pPr algn="r">
              <a:defRPr sz="800">
                <a:solidFill>
                  <a:srgbClr val="C0C0C0"/>
                </a:solidFill>
                <a:latin typeface="Calibri"/>
              </a:defRPr>
            </a:pPr>
            <a:r>
              <a:t>Gabriel Demetrios Lafis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198</cp:revision>
  <dcterms:created xsi:type="dcterms:W3CDTF">2021-04-29T18:58:34Z</dcterms:created>
  <dcterms:modified xsi:type="dcterms:W3CDTF">2022-01-27T14:48:39Z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